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74" r:id="rId5"/>
    <p:sldId id="260" r:id="rId6"/>
    <p:sldId id="261" r:id="rId7"/>
    <p:sldId id="280" r:id="rId8"/>
    <p:sldId id="263" r:id="rId9"/>
    <p:sldId id="279" r:id="rId10"/>
    <p:sldId id="270" r:id="rId11"/>
    <p:sldId id="273" r:id="rId12"/>
    <p:sldId id="275" r:id="rId13"/>
  </p:sldIdLst>
  <p:sldSz cx="9144000" cy="6858000" type="screen4x3"/>
  <p:notesSz cx="6858000" cy="9144000"/>
  <p:defaultTextStyle>
    <a:defPPr>
      <a:defRPr lang="uk-U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0"/>
      </p:ext>
    </p:extLst>
  </p:showPr>
  <p:clrMru>
    <a:srgbClr val="D2623C"/>
    <a:srgbClr val="FEF200"/>
    <a:srgbClr val="187FC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3603" autoAdjust="0"/>
    <p:restoredTop sz="94660"/>
  </p:normalViewPr>
  <p:slideViewPr>
    <p:cSldViewPr snapToGrid="0">
      <p:cViewPr varScale="1">
        <p:scale>
          <a:sx n="88" d="100"/>
          <a:sy n="88" d="100"/>
        </p:scale>
        <p:origin x="-1378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6FB22-3780-4012-8B18-904CAC36B2AD}" type="datetimeFigureOut">
              <a:rPr lang="ru-RU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459DA-991B-4FEF-A633-5D0963A4D07F}" type="slidenum">
              <a:rPr lang="ru-RU" altLang="sr-Latn-RS"/>
              <a:pPr>
                <a:defRPr/>
              </a:pPr>
              <a:t>‹#›</a:t>
            </a:fld>
            <a:endParaRPr lang="ru-RU" altLang="sr-Latn-RS"/>
          </a:p>
        </p:txBody>
      </p:sp>
    </p:spTree>
    <p:extLst>
      <p:ext uri="{BB962C8B-B14F-4D97-AF65-F5344CB8AC3E}">
        <p14:creationId xmlns="" xmlns:p14="http://schemas.microsoft.com/office/powerpoint/2010/main" val="3352240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F1C67-628F-4846-9643-8BBA6B881D9B}" type="datetimeFigureOut">
              <a:rPr lang="ru-RU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CB3F44-01FA-4B5E-B26B-B83CE2BD094B}" type="slidenum">
              <a:rPr lang="ru-RU" altLang="sr-Latn-RS"/>
              <a:pPr>
                <a:defRPr/>
              </a:pPr>
              <a:t>‹#›</a:t>
            </a:fld>
            <a:endParaRPr lang="ru-RU" altLang="sr-Latn-RS"/>
          </a:p>
        </p:txBody>
      </p:sp>
    </p:spTree>
    <p:extLst>
      <p:ext uri="{BB962C8B-B14F-4D97-AF65-F5344CB8AC3E}">
        <p14:creationId xmlns="" xmlns:p14="http://schemas.microsoft.com/office/powerpoint/2010/main" val="3627954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E5C3B-F5CB-4575-AEC3-BCE60B2DE93F}" type="datetimeFigureOut">
              <a:rPr lang="ru-RU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E1A22-5260-4466-BF5B-8C368C5D51DF}" type="slidenum">
              <a:rPr lang="ru-RU" altLang="sr-Latn-RS"/>
              <a:pPr>
                <a:defRPr/>
              </a:pPr>
              <a:t>‹#›</a:t>
            </a:fld>
            <a:endParaRPr lang="ru-RU" altLang="sr-Latn-RS"/>
          </a:p>
        </p:txBody>
      </p:sp>
    </p:spTree>
    <p:extLst>
      <p:ext uri="{BB962C8B-B14F-4D97-AF65-F5344CB8AC3E}">
        <p14:creationId xmlns="" xmlns:p14="http://schemas.microsoft.com/office/powerpoint/2010/main" val="2733464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A83BE-D15B-43D6-8073-87F759C5A9C9}" type="datetimeFigureOut">
              <a:rPr lang="ru-RU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BAFDF-9F3A-4164-A661-A793CD6208E9}" type="slidenum">
              <a:rPr lang="ru-RU" altLang="sr-Latn-RS"/>
              <a:pPr>
                <a:defRPr/>
              </a:pPr>
              <a:t>‹#›</a:t>
            </a:fld>
            <a:endParaRPr lang="ru-RU" altLang="sr-Latn-RS"/>
          </a:p>
        </p:txBody>
      </p:sp>
    </p:spTree>
    <p:extLst>
      <p:ext uri="{BB962C8B-B14F-4D97-AF65-F5344CB8AC3E}">
        <p14:creationId xmlns="" xmlns:p14="http://schemas.microsoft.com/office/powerpoint/2010/main" val="1992403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482ED-C637-44CF-A493-B3E93EA8685E}" type="datetimeFigureOut">
              <a:rPr lang="ru-RU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BE6456-ED07-44DC-A2D6-627FCF6F134E}" type="slidenum">
              <a:rPr lang="ru-RU" altLang="sr-Latn-RS"/>
              <a:pPr>
                <a:defRPr/>
              </a:pPr>
              <a:t>‹#›</a:t>
            </a:fld>
            <a:endParaRPr lang="ru-RU" altLang="sr-Latn-RS"/>
          </a:p>
        </p:txBody>
      </p:sp>
    </p:spTree>
    <p:extLst>
      <p:ext uri="{BB962C8B-B14F-4D97-AF65-F5344CB8AC3E}">
        <p14:creationId xmlns="" xmlns:p14="http://schemas.microsoft.com/office/powerpoint/2010/main" val="2216429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9B45E-06A2-4BA3-817B-3617B7CD4F38}" type="datetimeFigureOut">
              <a:rPr lang="ru-RU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BD888-101A-4401-9C18-AD15FF1480B9}" type="slidenum">
              <a:rPr lang="ru-RU" altLang="sr-Latn-RS"/>
              <a:pPr>
                <a:defRPr/>
              </a:pPr>
              <a:t>‹#›</a:t>
            </a:fld>
            <a:endParaRPr lang="ru-RU" altLang="sr-Latn-RS"/>
          </a:p>
        </p:txBody>
      </p:sp>
    </p:spTree>
    <p:extLst>
      <p:ext uri="{BB962C8B-B14F-4D97-AF65-F5344CB8AC3E}">
        <p14:creationId xmlns="" xmlns:p14="http://schemas.microsoft.com/office/powerpoint/2010/main" val="1240927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B7E9C-64FC-448C-ACB4-E348688811AF}" type="datetimeFigureOut">
              <a:rPr lang="ru-RU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EA664-FF1C-4DB4-9EA4-4D77354BB036}" type="slidenum">
              <a:rPr lang="ru-RU" altLang="sr-Latn-RS"/>
              <a:pPr>
                <a:defRPr/>
              </a:pPr>
              <a:t>‹#›</a:t>
            </a:fld>
            <a:endParaRPr lang="ru-RU" altLang="sr-Latn-RS"/>
          </a:p>
        </p:txBody>
      </p:sp>
    </p:spTree>
    <p:extLst>
      <p:ext uri="{BB962C8B-B14F-4D97-AF65-F5344CB8AC3E}">
        <p14:creationId xmlns="" xmlns:p14="http://schemas.microsoft.com/office/powerpoint/2010/main" val="2322510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2640E-4919-4C42-AA68-ECD69F87E763}" type="datetimeFigureOut">
              <a:rPr lang="ru-RU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7017D-E64C-4B81-813B-C27749B86BE4}" type="slidenum">
              <a:rPr lang="ru-RU" altLang="sr-Latn-RS"/>
              <a:pPr>
                <a:defRPr/>
              </a:pPr>
              <a:t>‹#›</a:t>
            </a:fld>
            <a:endParaRPr lang="ru-RU" altLang="sr-Latn-RS"/>
          </a:p>
        </p:txBody>
      </p:sp>
    </p:spTree>
    <p:extLst>
      <p:ext uri="{BB962C8B-B14F-4D97-AF65-F5344CB8AC3E}">
        <p14:creationId xmlns="" xmlns:p14="http://schemas.microsoft.com/office/powerpoint/2010/main" val="3364125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FA315-BCA0-49D8-BE6F-18595925624F}" type="datetimeFigureOut">
              <a:rPr lang="ru-RU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1CB73-B6C3-491C-9780-876D044837AD}" type="slidenum">
              <a:rPr lang="ru-RU" altLang="sr-Latn-RS"/>
              <a:pPr>
                <a:defRPr/>
              </a:pPr>
              <a:t>‹#›</a:t>
            </a:fld>
            <a:endParaRPr lang="ru-RU" altLang="sr-Latn-RS"/>
          </a:p>
        </p:txBody>
      </p:sp>
    </p:spTree>
    <p:extLst>
      <p:ext uri="{BB962C8B-B14F-4D97-AF65-F5344CB8AC3E}">
        <p14:creationId xmlns="" xmlns:p14="http://schemas.microsoft.com/office/powerpoint/2010/main" val="1911318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1DD5D-2816-4FD2-9BAC-C7EC4A5014EF}" type="datetimeFigureOut">
              <a:rPr lang="ru-RU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4E902-9A53-4844-84E2-7A19BEEE5861}" type="slidenum">
              <a:rPr lang="ru-RU" altLang="sr-Latn-RS"/>
              <a:pPr>
                <a:defRPr/>
              </a:pPr>
              <a:t>‹#›</a:t>
            </a:fld>
            <a:endParaRPr lang="ru-RU" altLang="sr-Latn-RS"/>
          </a:p>
        </p:txBody>
      </p:sp>
    </p:spTree>
    <p:extLst>
      <p:ext uri="{BB962C8B-B14F-4D97-AF65-F5344CB8AC3E}">
        <p14:creationId xmlns="" xmlns:p14="http://schemas.microsoft.com/office/powerpoint/2010/main" val="2748306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168F4-B5EC-48B0-A6B5-76CED7F356D2}" type="datetimeFigureOut">
              <a:rPr lang="ru-RU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83387-9B66-4B6A-A144-AEC512B42F51}" type="slidenum">
              <a:rPr lang="ru-RU" altLang="sr-Latn-RS"/>
              <a:pPr>
                <a:defRPr/>
              </a:pPr>
              <a:t>‹#›</a:t>
            </a:fld>
            <a:endParaRPr lang="ru-RU" altLang="sr-Latn-RS"/>
          </a:p>
        </p:txBody>
      </p:sp>
    </p:spTree>
    <p:extLst>
      <p:ext uri="{BB962C8B-B14F-4D97-AF65-F5344CB8AC3E}">
        <p14:creationId xmlns="" xmlns:p14="http://schemas.microsoft.com/office/powerpoint/2010/main" val="1232236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 smtClean="0"/>
              <a:t>Click to edit Master text styles</a:t>
            </a:r>
          </a:p>
          <a:p>
            <a:pPr lvl="1"/>
            <a:r>
              <a:rPr lang="en-US" altLang="sr-Latn-RS" smtClean="0"/>
              <a:t>Second level</a:t>
            </a:r>
          </a:p>
          <a:p>
            <a:pPr lvl="2"/>
            <a:r>
              <a:rPr lang="en-US" altLang="sr-Latn-RS" smtClean="0"/>
              <a:t>Third level</a:t>
            </a:r>
          </a:p>
          <a:p>
            <a:pPr lvl="3"/>
            <a:r>
              <a:rPr lang="en-US" altLang="sr-Latn-RS" smtClean="0"/>
              <a:t>Fourth level</a:t>
            </a:r>
          </a:p>
          <a:p>
            <a:pPr lvl="4"/>
            <a:r>
              <a:rPr lang="en-US" altLang="sr-Latn-R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ED551E6-F9CA-465B-BD09-E32926420B23}" type="datetimeFigureOut">
              <a:rPr lang="ru-RU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3A708C4-B43E-4E81-9038-CA31E6176168}" type="slidenum">
              <a:rPr lang="ru-RU" altLang="sr-Latn-RS"/>
              <a:pPr>
                <a:defRPr/>
              </a:pPr>
              <a:t>‹#›</a:t>
            </a:fld>
            <a:endParaRPr lang="ru-RU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38225" y="1241425"/>
            <a:ext cx="7315200" cy="191611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sz="4800" b="1" dirty="0" smtClean="0"/>
              <a:t>ОШ „Јулијана Ћатић“</a:t>
            </a:r>
            <a:br>
              <a:rPr lang="sr-Cyrl-RS" sz="4800" b="1" dirty="0" smtClean="0"/>
            </a:br>
            <a:r>
              <a:rPr lang="sr-Cyrl-RS" sz="4800" b="1" dirty="0" smtClean="0"/>
              <a:t>Страгари</a:t>
            </a:r>
            <a:endParaRPr lang="ru-RU" sz="4800" b="1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en-US" dirty="0" smtClean="0"/>
              <a:t>Друго полугодиште - јануар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en-US" dirty="0" smtClean="0"/>
              <a:t>Школска 2020/2021.година</a:t>
            </a:r>
            <a:endParaRPr lang="en-US" altLang="en-US" dirty="0"/>
          </a:p>
        </p:txBody>
      </p:sp>
      <p:pic>
        <p:nvPicPr>
          <p:cNvPr id="1026" name="Picture 1" descr="F:\Sa E PARTICIJE\SA F partcije\Logo skole novi\Logo 1954.jpg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69378" y="295704"/>
            <a:ext cx="1343025" cy="1036638"/>
          </a:xfrm>
          <a:prstGeom prst="rect">
            <a:avLst/>
          </a:prstGeom>
          <a:noFill/>
        </p:spPr>
      </p:pic>
      <p:pic>
        <p:nvPicPr>
          <p:cNvPr id="8" name="Picture 7" descr="C:\Users\RacunovodstvoJC\Desktop\SKOLA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58433" y="361692"/>
            <a:ext cx="1952625" cy="8953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ChangeArrowheads="1"/>
          </p:cNvSpPr>
          <p:nvPr/>
        </p:nvSpPr>
        <p:spPr bwMode="auto">
          <a:xfrm>
            <a:off x="399246" y="363915"/>
            <a:ext cx="8521633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sr-Latn-RS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sr-Latn-RS" dirty="0" smtClean="0"/>
              <a:t>Родитељи </a:t>
            </a:r>
            <a:r>
              <a:rPr lang="ru-RU" altLang="sr-Latn-RS" dirty="0"/>
              <a:t>могу сачекати децу у школском дворишту (млађи разреди) и </a:t>
            </a:r>
            <a:r>
              <a:rPr lang="ru-RU" altLang="sr-Latn-RS" dirty="0" smtClean="0"/>
              <a:t>испред,</a:t>
            </a:r>
            <a:r>
              <a:rPr lang="ru-RU" altLang="sr-Latn-RS" dirty="0"/>
              <a:t>  без уласка у школску зграду.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sr-Latn-RS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sr-Latn-RS" dirty="0" smtClean="0"/>
              <a:t>Деца </a:t>
            </a:r>
            <a:r>
              <a:rPr lang="ru-RU" altLang="sr-Latn-RS" dirty="0"/>
              <a:t>долазе у школу здрава, без температуре и симптома сличних грипу</a:t>
            </a:r>
            <a:r>
              <a:rPr lang="ru-RU" altLang="sr-Latn-RS" dirty="0" smtClean="0"/>
              <a:t>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sr-Latn-RS" dirty="0" smtClean="0"/>
              <a:t>Ради превенције </a:t>
            </a:r>
            <a:r>
              <a:rPr lang="ru-RU" altLang="sr-Latn-RS" dirty="0"/>
              <a:t>у циљу спречавања </a:t>
            </a:r>
            <a:r>
              <a:rPr lang="ru-RU" altLang="sr-Latn-RS" dirty="0" smtClean="0"/>
              <a:t>вируса потребно је да наставници и родитељи редовно разговарају са ученицима о превентивним мерама.</a:t>
            </a:r>
            <a:endParaRPr lang="en-US" altLang="sr-Latn-R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628650" y="117475"/>
            <a:ext cx="7886700" cy="1325563"/>
          </a:xfrm>
        </p:spPr>
        <p:txBody>
          <a:bodyPr/>
          <a:lstStyle/>
          <a:p>
            <a:pPr eaLnBrk="1" hangingPunct="1"/>
            <a:r>
              <a:rPr lang="en-US" altLang="sr-Latn-RS" dirty="0" smtClean="0"/>
              <a:t>ДОДАТНА ОБАВЕШТЕЊА</a:t>
            </a:r>
          </a:p>
        </p:txBody>
      </p:sp>
      <p:sp>
        <p:nvSpPr>
          <p:cNvPr id="16387" name="TextBox 2"/>
          <p:cNvSpPr txBox="1">
            <a:spLocks noChangeArrowheads="1"/>
          </p:cNvSpPr>
          <p:nvPr/>
        </p:nvSpPr>
        <p:spPr bwMode="auto">
          <a:xfrm>
            <a:off x="628650" y="1162050"/>
            <a:ext cx="8339138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sr-Latn-RS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r-Latn-RS" sz="2400" dirty="0" err="1"/>
              <a:t>Настава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ће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почети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по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утврђеном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распореду</a:t>
            </a:r>
            <a:r>
              <a:rPr lang="en-US" altLang="sr-Latn-RS" sz="2400" dirty="0"/>
              <a:t>. </a:t>
            </a:r>
            <a:endParaRPr lang="sr-Cyrl-RS" altLang="sr-Latn-RS" sz="2400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r-Latn-RS" sz="2400" dirty="0" smtClean="0"/>
              <a:t>У </a:t>
            </a:r>
            <a:r>
              <a:rPr lang="en-US" altLang="sr-Latn-RS" sz="2400" dirty="0" err="1"/>
              <a:t>складу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са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што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бољом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организацијом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наставе</a:t>
            </a:r>
            <a:r>
              <a:rPr lang="en-US" altLang="sr-Latn-RS" sz="2400" dirty="0"/>
              <a:t>, а </a:t>
            </a:r>
            <a:r>
              <a:rPr lang="en-US" altLang="sr-Latn-RS" sz="2400" dirty="0" err="1"/>
              <a:t>пре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свега</a:t>
            </a:r>
            <a:r>
              <a:rPr lang="en-US" altLang="sr-Latn-RS" sz="2400" dirty="0"/>
              <a:t> у </a:t>
            </a:r>
            <a:r>
              <a:rPr lang="en-US" altLang="sr-Latn-RS" sz="2400" dirty="0" err="1"/>
              <a:t>смислу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очувања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здравственог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стања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деце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запослених</a:t>
            </a:r>
            <a:r>
              <a:rPr lang="en-US" altLang="sr-Latn-RS" sz="2400" dirty="0"/>
              <a:t> и </a:t>
            </a:r>
            <a:r>
              <a:rPr lang="en-US" altLang="sr-Latn-RS" sz="2400" dirty="0" err="1"/>
              <a:t>родитеља</a:t>
            </a:r>
            <a:r>
              <a:rPr lang="en-US" altLang="sr-Latn-RS" sz="2400" dirty="0"/>
              <a:t>, о </a:t>
            </a:r>
            <a:r>
              <a:rPr lang="en-US" altLang="sr-Latn-RS" sz="2400" dirty="0" err="1"/>
              <a:t>свакој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промени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обавештаваћемо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вас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путем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телефона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сајта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школе</a:t>
            </a:r>
            <a:r>
              <a:rPr lang="en-US" altLang="sr-Latn-RS" sz="2400" dirty="0"/>
              <a:t> и </a:t>
            </a:r>
            <a:r>
              <a:rPr lang="en-US" altLang="sr-Latn-RS" sz="2400" dirty="0" err="1"/>
              <a:t>вибер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група</a:t>
            </a:r>
            <a:r>
              <a:rPr lang="en-US" altLang="sr-Latn-RS" sz="2400" dirty="0"/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sr-Latn-R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457200" y="914400"/>
            <a:ext cx="8477250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sr-Latn-R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СРЕЋАН </a:t>
            </a:r>
            <a:r>
              <a:rPr lang="sr-Cyrl-RS" altLang="sr-Latn-R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ПОЧЕТАК </a:t>
            </a:r>
            <a:r>
              <a:rPr lang="sr-Cyrl-RS" altLang="sr-Latn-R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ДРУГОГ ПОЛУГОДИШТА</a:t>
            </a:r>
            <a:r>
              <a:rPr lang="en-US" altLang="sr-Latn-R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altLang="sr-Latn-R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sr-Latn-R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ЖЕЛИ </a:t>
            </a:r>
            <a:r>
              <a:rPr lang="sr-Cyrl-RS" altLang="sr-Latn-R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ВАМ </a:t>
            </a:r>
            <a:r>
              <a:rPr lang="sr-Cyrl-RS" altLang="sr-Latn-R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 </a:t>
            </a:r>
            <a:endParaRPr lang="en-US" altLang="sr-Latn-R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sr-Latn-R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ОШ </a:t>
            </a:r>
            <a:r>
              <a:rPr lang="en-US" altLang="sr-Latn-R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sr-Cyrl-RS" altLang="sr-Latn-R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Јулијана Ћатић</a:t>
            </a:r>
            <a:r>
              <a:rPr lang="en-US" altLang="sr-Latn-R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sr-Latn-R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sr-Latn-R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altLang="sr-Latn-R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Страгари</a:t>
            </a:r>
            <a:endParaRPr lang="en-US" altLang="sr-Latn-R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ChangeArrowheads="1"/>
          </p:cNvSpPr>
          <p:nvPr/>
        </p:nvSpPr>
        <p:spPr bwMode="auto">
          <a:xfrm>
            <a:off x="617538" y="285750"/>
            <a:ext cx="8134350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sr-Latn-RS" sz="2800" dirty="0"/>
              <a:t>Поштовани </a:t>
            </a:r>
            <a:r>
              <a:rPr lang="ru-RU" altLang="sr-Latn-RS" sz="2800" dirty="0" smtClean="0"/>
              <a:t>родитељи</a:t>
            </a:r>
            <a:r>
              <a:rPr lang="sr-Latn-RS" altLang="sr-Latn-RS" sz="2800" dirty="0" smtClean="0"/>
              <a:t> </a:t>
            </a:r>
            <a:r>
              <a:rPr lang="sr-Cyrl-RS" altLang="sr-Latn-RS" sz="2800" dirty="0" smtClean="0"/>
              <a:t>и ученици</a:t>
            </a:r>
            <a:r>
              <a:rPr lang="ru-RU" altLang="sr-Latn-RS" sz="2800" dirty="0" smtClean="0"/>
              <a:t>,</a:t>
            </a:r>
            <a:endParaRPr lang="ru-RU" altLang="sr-Latn-RS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sr-Latn-RS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sr-Latn-RS" sz="2800" dirty="0"/>
              <a:t>р</a:t>
            </a:r>
            <a:r>
              <a:rPr lang="ru-RU" altLang="sr-Latn-RS" sz="2800" dirty="0" smtClean="0"/>
              <a:t>еализација </a:t>
            </a:r>
            <a:r>
              <a:rPr lang="ru-RU" altLang="sr-Latn-RS" sz="2800" dirty="0"/>
              <a:t>другог полугодишта ће се остваривати у посебним  околностима и уз специфичну организацију образовно – васпитног </a:t>
            </a:r>
            <a:r>
              <a:rPr lang="ru-RU" altLang="sr-Latn-RS" sz="2800" dirty="0" smtClean="0"/>
              <a:t>рада као што смо већ реализовали од 1.9.2020. </a:t>
            </a:r>
            <a:endParaRPr lang="ru-RU" altLang="sr-Latn-RS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sr-Latn-RS" sz="2800" dirty="0"/>
              <a:t>Од надлежних органа смо добили стручна упутства која смо у обавези да поштујемо и поступамо у складу са наложеним </a:t>
            </a:r>
            <a:r>
              <a:rPr lang="ru-RU" altLang="sr-Latn-RS" sz="2800" dirty="0" smtClean="0"/>
              <a:t>епидемиолошким </a:t>
            </a:r>
            <a:r>
              <a:rPr lang="ru-RU" altLang="sr-Latn-RS" sz="2800" dirty="0"/>
              <a:t>мерама.</a:t>
            </a:r>
            <a:endParaRPr lang="en-US" altLang="sr-Latn-RS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sr-Latn-RS" sz="2800" dirty="0"/>
              <a:t>Надамо се да ћемо уз вашу помоћ и подршку, реализовати све планиране активности кроз наставни процес и осигурати </a:t>
            </a:r>
            <a:r>
              <a:rPr lang="ru-RU" altLang="sr-Latn-RS" sz="2800" dirty="0" smtClean="0"/>
              <a:t>безбедан </a:t>
            </a:r>
            <a:r>
              <a:rPr lang="ru-RU" altLang="sr-Latn-RS" sz="2800" dirty="0"/>
              <a:t>боравак ученика и запослених у школи. </a:t>
            </a:r>
            <a:endParaRPr lang="en-US" altLang="sr-Latn-R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339725" y="742950"/>
            <a:ext cx="8659813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sr-Latn-RS" sz="2800" dirty="0"/>
              <a:t>Настава ће се реализовати сваког дана </a:t>
            </a:r>
            <a:r>
              <a:rPr lang="sr-Cyrl-RS" altLang="sr-Latn-RS" sz="2800" dirty="0"/>
              <a:t>исто као и на почетку школске године</a:t>
            </a:r>
            <a:r>
              <a:rPr lang="sr-Cyrl-RS" altLang="sr-Latn-RS" sz="2800" dirty="0" smtClean="0"/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r-Cyrl-RS" altLang="sr-Latn-RS" sz="2800" dirty="0" smtClean="0"/>
              <a:t>Настава за ученике од првог до четвртог разреда матичне школе почиње у 8,30.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r-Cyrl-RS" altLang="sr-Latn-RS" sz="2800" dirty="0" smtClean="0"/>
              <a:t>Настава за ученике од петог до осмог разреда почиње у 8,00 часова.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r-Cyrl-RS" altLang="sr-Latn-RS" sz="2800" dirty="0" smtClean="0"/>
              <a:t>Настава у подручним одељењима реализоваће се истом динамиком као у првом полугодишту.</a:t>
            </a:r>
            <a:endParaRPr lang="en-US" altLang="sr-Latn-RS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sr-Latn-RS" sz="2800" dirty="0" smtClean="0"/>
              <a:t>Часови </a:t>
            </a:r>
            <a:r>
              <a:rPr lang="ru-RU" altLang="sr-Latn-RS" sz="2800" dirty="0"/>
              <a:t>ће трајати по 30 минута.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sr-Latn-R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914400"/>
          </a:xfrm>
        </p:spPr>
        <p:txBody>
          <a:bodyPr/>
          <a:lstStyle/>
          <a:p>
            <a:pPr eaLnBrk="1" hangingPunct="1"/>
            <a:r>
              <a:rPr lang="en-US" altLang="sr-Latn-RS" smtClean="0"/>
              <a:t>ОНЛАЈН НАСТАВА</a:t>
            </a:r>
          </a:p>
        </p:txBody>
      </p:sp>
      <p:sp>
        <p:nvSpPr>
          <p:cNvPr id="8195" name="TextBox 2"/>
          <p:cNvSpPr txBox="1">
            <a:spLocks noChangeArrowheads="1"/>
          </p:cNvSpPr>
          <p:nvPr/>
        </p:nvSpPr>
        <p:spPr bwMode="auto">
          <a:xfrm>
            <a:off x="549275" y="1279525"/>
            <a:ext cx="804545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r-Latn-RS" sz="2000" dirty="0" err="1"/>
              <a:t>Осим</a:t>
            </a:r>
            <a:r>
              <a:rPr lang="en-US" altLang="sr-Latn-RS" sz="2000" dirty="0"/>
              <a:t> у </a:t>
            </a:r>
            <a:r>
              <a:rPr lang="en-US" altLang="sr-Latn-RS" sz="2000" dirty="0" err="1"/>
              <a:t>школи</a:t>
            </a:r>
            <a:r>
              <a:rPr lang="en-US" altLang="sr-Latn-RS" sz="2000" dirty="0"/>
              <a:t>, </a:t>
            </a:r>
            <a:r>
              <a:rPr lang="en-US" altLang="sr-Latn-RS" sz="2000" dirty="0" err="1"/>
              <a:t>настава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ће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бити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организована</a:t>
            </a:r>
            <a:r>
              <a:rPr lang="en-US" altLang="sr-Latn-RS" sz="2000" dirty="0"/>
              <a:t> и </a:t>
            </a:r>
            <a:r>
              <a:rPr lang="en-US" altLang="sr-Latn-RS" sz="2000" dirty="0" err="1"/>
              <a:t>онлајн</a:t>
            </a:r>
            <a:r>
              <a:rPr lang="en-US" altLang="sr-Latn-RS" sz="2000" dirty="0"/>
              <a:t>, </a:t>
            </a:r>
            <a:r>
              <a:rPr lang="en-US" altLang="sr-Latn-RS" sz="2000" dirty="0" err="1"/>
              <a:t>путем</a:t>
            </a:r>
            <a:r>
              <a:rPr lang="en-US" altLang="sr-Latn-RS" sz="2000" dirty="0"/>
              <a:t> ТВ </a:t>
            </a:r>
            <a:r>
              <a:rPr lang="en-US" altLang="sr-Latn-RS" sz="2000" dirty="0" err="1"/>
              <a:t>програма</a:t>
            </a:r>
            <a:r>
              <a:rPr lang="en-US" altLang="sr-Latn-RS" sz="2000" dirty="0"/>
              <a:t> и </a:t>
            </a:r>
            <a:r>
              <a:rPr lang="en-US" altLang="sr-Latn-RS" sz="2000" dirty="0" err="1"/>
              <a:t>гугл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учионица</a:t>
            </a:r>
            <a:r>
              <a:rPr lang="en-US" altLang="sr-Latn-RS" sz="2000" dirty="0"/>
              <a:t>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r-Latn-RS" sz="2000" dirty="0" err="1"/>
              <a:t>Ученици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наставу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могу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пратити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на</a:t>
            </a:r>
            <a:r>
              <a:rPr lang="en-US" altLang="sr-Latn-RS" sz="2000" dirty="0"/>
              <a:t> РТС-у </a:t>
            </a:r>
            <a:r>
              <a:rPr lang="en-US" altLang="sr-Latn-RS" sz="2000" dirty="0" err="1"/>
              <a:t>оним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данима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када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не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долазе</a:t>
            </a:r>
            <a:r>
              <a:rPr lang="en-US" altLang="sr-Latn-RS" sz="2000" dirty="0"/>
              <a:t> у </a:t>
            </a:r>
            <a:r>
              <a:rPr lang="en-US" altLang="sr-Latn-RS" sz="2000" dirty="0" err="1"/>
              <a:t>школу</a:t>
            </a:r>
            <a:r>
              <a:rPr lang="en-US" altLang="sr-Latn-RS" sz="2000" dirty="0"/>
              <a:t>. </a:t>
            </a:r>
            <a:r>
              <a:rPr lang="en-US" altLang="sr-Latn-RS" sz="2000" dirty="0" err="1"/>
              <a:t>Такође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наставу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на</a:t>
            </a:r>
            <a:r>
              <a:rPr lang="en-US" altLang="sr-Latn-RS" sz="2000" dirty="0"/>
              <a:t> РТС-у </a:t>
            </a:r>
            <a:r>
              <a:rPr lang="en-US" altLang="sr-Latn-RS" sz="2000" dirty="0" err="1"/>
              <a:t>прате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ученици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чији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су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се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родитељи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определили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за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онлајн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наставу</a:t>
            </a:r>
            <a:r>
              <a:rPr lang="en-US" altLang="sr-Latn-RS" sz="2000" dirty="0"/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sr-Latn-RS" sz="2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r-Latn-RS" sz="2000" dirty="0"/>
              <a:t>У </a:t>
            </a:r>
            <a:r>
              <a:rPr lang="en-US" altLang="sr-Latn-RS" sz="2000" dirty="0" err="1"/>
              <a:t>договору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са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учитељима</a:t>
            </a:r>
            <a:r>
              <a:rPr lang="en-US" altLang="sr-Latn-RS" sz="2000" dirty="0"/>
              <a:t> и </a:t>
            </a:r>
            <a:r>
              <a:rPr lang="en-US" altLang="sr-Latn-RS" sz="2000" dirty="0" err="1"/>
              <a:t>наставницима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ученици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ће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пратити</a:t>
            </a:r>
            <a:r>
              <a:rPr lang="en-US" altLang="sr-Latn-RS" sz="2000" dirty="0"/>
              <a:t> и </a:t>
            </a:r>
            <a:r>
              <a:rPr lang="en-US" altLang="sr-Latn-RS" sz="2000" dirty="0" err="1"/>
              <a:t>онлајн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наставу</a:t>
            </a:r>
            <a:r>
              <a:rPr lang="en-US" altLang="sr-Latn-RS" sz="2000" dirty="0"/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sr-Latn-RS" sz="2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r-Latn-RS" sz="2000" dirty="0" err="1"/>
              <a:t>Кодове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за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приступ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гугл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учионицама</a:t>
            </a:r>
            <a:r>
              <a:rPr lang="en-US" altLang="sr-Latn-RS" sz="2000" dirty="0"/>
              <a:t> </a:t>
            </a:r>
            <a:r>
              <a:rPr lang="sr-Cyrl-RS" altLang="sr-Latn-RS" sz="2000" dirty="0"/>
              <a:t>ученици су добили </a:t>
            </a:r>
            <a:r>
              <a:rPr lang="en-US" altLang="sr-Latn-RS" sz="2000" dirty="0" err="1"/>
              <a:t>од</a:t>
            </a:r>
            <a:r>
              <a:rPr lang="en-US" altLang="sr-Latn-RS" sz="2000" dirty="0"/>
              <a:t> </a:t>
            </a:r>
            <a:r>
              <a:rPr lang="en-US" altLang="sr-Latn-RS" sz="2000" dirty="0" err="1" smtClean="0"/>
              <a:t>одеље</a:t>
            </a:r>
            <a:r>
              <a:rPr lang="sr-Cyrl-RS" altLang="sr-Latn-RS" sz="2000" dirty="0" smtClean="0"/>
              <a:t>њ</a:t>
            </a:r>
            <a:r>
              <a:rPr lang="en-US" altLang="sr-Latn-RS" sz="2000" dirty="0" err="1" smtClean="0"/>
              <a:t>ских</a:t>
            </a:r>
            <a:r>
              <a:rPr lang="en-US" altLang="sr-Latn-RS" sz="2000" dirty="0" smtClean="0"/>
              <a:t> </a:t>
            </a:r>
            <a:r>
              <a:rPr lang="en-US" altLang="sr-Latn-RS" sz="2000" dirty="0" err="1"/>
              <a:t>старешина</a:t>
            </a:r>
            <a:r>
              <a:rPr lang="en-US" altLang="sr-Latn-RS" sz="2000" b="1" dirty="0"/>
              <a:t>. </a:t>
            </a:r>
            <a:endParaRPr lang="sr-Cyrl-RS" altLang="sr-Latn-RS" sz="2000" b="1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r-Cyrl-RS" altLang="sr-Latn-RS" sz="2000" b="1" dirty="0" smtClean="0"/>
              <a:t>Ученици </a:t>
            </a:r>
            <a:r>
              <a:rPr lang="sr-Cyrl-RS" altLang="sr-Latn-RS" sz="2000" b="1" dirty="0"/>
              <a:t>су У </a:t>
            </a:r>
            <a:r>
              <a:rPr lang="sr-Cyrl-RS" altLang="sr-Latn-RS" sz="2000" b="1" dirty="0" smtClean="0"/>
              <a:t>ОБАВЕЗИ ДА СЕ НА ПОЧЕТКУ ДРУГОГ ПОЛУГОДИШТА </a:t>
            </a:r>
            <a:r>
              <a:rPr lang="sr-Cyrl-RS" altLang="sr-Latn-RS" sz="2000" b="1" dirty="0"/>
              <a:t>прикључе гугл учионицама предмета и да активно учествују, односно да присуствују свим </a:t>
            </a:r>
            <a:r>
              <a:rPr lang="sr-Cyrl-RS" altLang="sr-Latn-RS" sz="2000" b="1" dirty="0" smtClean="0"/>
              <a:t>часовима</a:t>
            </a:r>
            <a:r>
              <a:rPr lang="sr-Cyrl-RS" altLang="sr-Latn-RS" sz="2000" dirty="0"/>
              <a:t> </a:t>
            </a:r>
            <a:r>
              <a:rPr lang="sr-Cyrl-RS" altLang="sr-Latn-RS" sz="2000" dirty="0" smtClean="0"/>
              <a:t>по утврђеном распореду часова.</a:t>
            </a:r>
            <a:endParaRPr lang="en-US" altLang="sr-Latn-R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Arrowheads="1"/>
          </p:cNvSpPr>
          <p:nvPr/>
        </p:nvSpPr>
        <p:spPr bwMode="auto">
          <a:xfrm>
            <a:off x="534988" y="184149"/>
            <a:ext cx="8451850" cy="3385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r-Latn-RS" dirty="0" err="1"/>
              <a:t>Одмор</a:t>
            </a:r>
            <a:endParaRPr lang="en-US" altLang="sr-Latn-RS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sr-Latn-R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sr-Latn-RS" dirty="0"/>
              <a:t>Кратки одмор између часова користиће се за проветравање учионица и одлазак до тоалета.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sr-Latn-R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sr-Latn-RS" dirty="0"/>
              <a:t>У тоалет може ући онолико ученика колико има кабина.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sr-Latn-R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ChangeArrowheads="1"/>
          </p:cNvSpPr>
          <p:nvPr/>
        </p:nvSpPr>
        <p:spPr bwMode="auto">
          <a:xfrm>
            <a:off x="534988" y="277813"/>
            <a:ext cx="8086725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sr-Latn-RS" dirty="0"/>
              <a:t>Ужина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sr-Latn-RS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sr-Latn-RS" dirty="0"/>
              <a:t>У току боравка ученика у школи биће обезбеђена   ужина по утврђеном бројном стању.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sr-Latn-RS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sr-Latn-RS" dirty="0"/>
              <a:t>Подела ужине је по утврђеном распореду 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sr-Latn-R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ChangeArrowheads="1"/>
          </p:cNvSpPr>
          <p:nvPr/>
        </p:nvSpPr>
        <p:spPr bwMode="auto">
          <a:xfrm>
            <a:off x="533400" y="241300"/>
            <a:ext cx="8407400" cy="5755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r-Latn-RS" b="1" dirty="0"/>
              <a:t>МЕРЕ ЗАШТИТЕ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sr-Latn-RS" sz="2400" dirty="0" err="1"/>
              <a:t>Школа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је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обезбедила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како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дезинфекциона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средстава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тако</a:t>
            </a:r>
            <a:r>
              <a:rPr lang="en-US" altLang="sr-Latn-RS" sz="2400" dirty="0"/>
              <a:t> и </a:t>
            </a:r>
            <a:r>
              <a:rPr lang="en-US" altLang="sr-Latn-RS" sz="2400" dirty="0" err="1"/>
              <a:t>средства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за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адекватно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одржавање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санитарно-хигијенских</a:t>
            </a:r>
            <a:r>
              <a:rPr lang="en-US" altLang="sr-Latn-RS" sz="2400" dirty="0"/>
              <a:t> </a:t>
            </a:r>
            <a:r>
              <a:rPr lang="en-US" altLang="sr-Latn-RS" sz="2400" dirty="0" err="1" smtClean="0"/>
              <a:t>услова</a:t>
            </a:r>
            <a:r>
              <a:rPr lang="sr-Cyrl-RS" altLang="sr-Latn-RS" sz="2400" dirty="0" smtClean="0"/>
              <a:t>.</a:t>
            </a:r>
            <a:endParaRPr lang="en-US" altLang="sr-Latn-RS" sz="2400" dirty="0"/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sr-Latn-RS" sz="2400" dirty="0" err="1"/>
              <a:t>Родитељи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су</a:t>
            </a:r>
            <a:r>
              <a:rPr lang="en-US" altLang="sr-Latn-RS" sz="2400" dirty="0"/>
              <a:t> у </a:t>
            </a:r>
            <a:r>
              <a:rPr lang="en-US" altLang="sr-Latn-RS" sz="2400" dirty="0" err="1"/>
              <a:t>обавези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да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деци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измере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температуру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пре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поласка</a:t>
            </a:r>
            <a:r>
              <a:rPr lang="en-US" altLang="sr-Latn-RS" sz="2400" dirty="0"/>
              <a:t> у </a:t>
            </a:r>
            <a:r>
              <a:rPr lang="en-US" altLang="sr-Latn-RS" sz="2400" dirty="0" err="1"/>
              <a:t>школу</a:t>
            </a:r>
            <a:r>
              <a:rPr lang="en-US" altLang="sr-Latn-RS" sz="2400" dirty="0"/>
              <a:t> и </a:t>
            </a:r>
            <a:r>
              <a:rPr lang="en-US" altLang="sr-Latn-RS" sz="2400" dirty="0" err="1"/>
              <a:t>да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одељењског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старешину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обавесте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уколико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дете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има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било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какве</a:t>
            </a:r>
            <a:r>
              <a:rPr lang="en-US" altLang="sr-Latn-RS" sz="2400" dirty="0"/>
              <a:t> </a:t>
            </a:r>
            <a:r>
              <a:rPr lang="en-US" altLang="sr-Latn-RS" sz="2400" dirty="0" err="1" smtClean="0"/>
              <a:t>си</a:t>
            </a:r>
            <a:r>
              <a:rPr lang="sr-Cyrl-RS" altLang="sr-Latn-RS" sz="2400" dirty="0" smtClean="0"/>
              <a:t>м</a:t>
            </a:r>
            <a:r>
              <a:rPr lang="en-US" altLang="sr-Latn-RS" sz="2400" dirty="0" err="1" smtClean="0"/>
              <a:t>птоме</a:t>
            </a:r>
            <a:r>
              <a:rPr lang="en-US" altLang="sr-Latn-RS" sz="2400" dirty="0" smtClean="0"/>
              <a:t> </a:t>
            </a:r>
            <a:r>
              <a:rPr lang="en-US" altLang="sr-Latn-RS" sz="2400" dirty="0" err="1"/>
              <a:t>болести</a:t>
            </a:r>
            <a:r>
              <a:rPr lang="en-US" altLang="sr-Latn-RS" sz="2400" dirty="0"/>
              <a:t>.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sr-Cyrl-RS" altLang="sr-Latn-RS" sz="2400" dirty="0" smtClean="0"/>
              <a:t>На почетку другог полугодишта на часовима одељењских заједница (у Гугл учионицама) одељењски старешине ће подсетити ученике на правила понашања у време пандемије.</a:t>
            </a:r>
            <a:endParaRPr lang="sr-Cyrl-RS" altLang="sr-Latn-RS" sz="2400" dirty="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sr-Cyrl-RS" altLang="sr-Latn-RS" sz="2400" dirty="0" smtClean="0"/>
              <a:t>Одељењски старешине ће подсетити </a:t>
            </a:r>
            <a:r>
              <a:rPr lang="en-US" altLang="sr-Latn-RS" sz="2400" dirty="0" err="1" smtClean="0"/>
              <a:t>родитељ</a:t>
            </a:r>
            <a:r>
              <a:rPr lang="sr-Cyrl-RS" altLang="sr-Latn-RS" sz="2400" dirty="0" smtClean="0"/>
              <a:t>е на</a:t>
            </a:r>
            <a:r>
              <a:rPr lang="en-US" altLang="sr-Latn-RS" sz="2400" dirty="0" smtClean="0"/>
              <a:t> </a:t>
            </a:r>
            <a:r>
              <a:rPr lang="en-US" altLang="sr-Latn-RS" sz="2400" dirty="0" err="1" smtClean="0"/>
              <a:t>правил</a:t>
            </a:r>
            <a:r>
              <a:rPr lang="sr-Cyrl-RS" altLang="sr-Latn-RS" sz="2400" dirty="0" smtClean="0"/>
              <a:t>а</a:t>
            </a:r>
            <a:r>
              <a:rPr lang="en-US" altLang="sr-Latn-RS" sz="2400" dirty="0" smtClean="0"/>
              <a:t> </a:t>
            </a:r>
            <a:r>
              <a:rPr lang="en-US" altLang="sr-Latn-RS" sz="2400" dirty="0" err="1" smtClean="0"/>
              <a:t>понашања</a:t>
            </a:r>
            <a:r>
              <a:rPr lang="en-US" altLang="sr-Latn-RS" sz="2400" dirty="0" smtClean="0"/>
              <a:t> у </a:t>
            </a:r>
            <a:r>
              <a:rPr lang="en-US" altLang="sr-Latn-RS" sz="2400" dirty="0" err="1" smtClean="0"/>
              <a:t>време</a:t>
            </a:r>
            <a:r>
              <a:rPr lang="en-US" altLang="sr-Latn-RS" sz="2400" dirty="0" smtClean="0"/>
              <a:t> </a:t>
            </a:r>
            <a:r>
              <a:rPr lang="en-US" altLang="sr-Latn-RS" sz="2400" dirty="0" err="1" smtClean="0"/>
              <a:t>пандемије</a:t>
            </a:r>
            <a:r>
              <a:rPr lang="en-US" altLang="sr-Latn-RS" sz="2400" dirty="0" smtClean="0"/>
              <a:t> </a:t>
            </a:r>
            <a:r>
              <a:rPr lang="en-US" altLang="sr-Latn-RS" sz="2400" dirty="0" err="1" smtClean="0"/>
              <a:t>на</a:t>
            </a:r>
            <a:r>
              <a:rPr lang="en-US" altLang="sr-Latn-RS" sz="2400" dirty="0" smtClean="0"/>
              <a:t> </a:t>
            </a:r>
            <a:r>
              <a:rPr lang="en-US" altLang="sr-Latn-RS" sz="2400" dirty="0" err="1" smtClean="0"/>
              <a:t>родитељским</a:t>
            </a:r>
            <a:r>
              <a:rPr lang="en-US" altLang="sr-Latn-RS" sz="2400" dirty="0" smtClean="0"/>
              <a:t> </a:t>
            </a:r>
            <a:r>
              <a:rPr lang="en-US" altLang="sr-Latn-RS" sz="2400" dirty="0" err="1" smtClean="0"/>
              <a:t>састанцима</a:t>
            </a:r>
            <a:r>
              <a:rPr lang="en-US" altLang="sr-Latn-RS" sz="2400" dirty="0" smtClean="0"/>
              <a:t> </a:t>
            </a:r>
            <a:r>
              <a:rPr lang="en-US" altLang="sr-Latn-RS" sz="2400" dirty="0" err="1" smtClean="0"/>
              <a:t>који</a:t>
            </a:r>
            <a:r>
              <a:rPr lang="en-US" altLang="sr-Latn-RS" sz="2400" dirty="0" smtClean="0"/>
              <a:t> </a:t>
            </a:r>
            <a:r>
              <a:rPr lang="en-US" altLang="sr-Latn-RS" sz="2400" dirty="0" err="1" smtClean="0"/>
              <a:t>ће</a:t>
            </a:r>
            <a:r>
              <a:rPr lang="sr-Cyrl-RS" altLang="sr-Latn-RS" sz="2400" dirty="0" smtClean="0"/>
              <a:t> реализовати током јануара (могу користити Гугл мит и Вибер групе за родитељске састанке).</a:t>
            </a:r>
            <a:endParaRPr lang="en-US" altLang="sr-Latn-RS" sz="2400" dirty="0" smtClean="0"/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sr-Cyrl-RS" altLang="sr-Latn-RS" sz="2400" dirty="0" smtClean="0"/>
              <a:t>Ученици </a:t>
            </a:r>
            <a:r>
              <a:rPr lang="sr-Cyrl-RS" altLang="sr-Latn-RS" sz="2400" dirty="0"/>
              <a:t>улазе на ученички улаз из школског дворишта</a:t>
            </a:r>
            <a:r>
              <a:rPr lang="en-US" altLang="sr-Latn-RS" sz="2400" dirty="0" smtClean="0"/>
              <a:t>.</a:t>
            </a:r>
            <a:endParaRPr lang="sr-Cyrl-RS" altLang="sr-Latn-R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ChangeArrowheads="1"/>
          </p:cNvSpPr>
          <p:nvPr/>
        </p:nvSpPr>
        <p:spPr bwMode="auto">
          <a:xfrm>
            <a:off x="384175" y="688975"/>
            <a:ext cx="8404225" cy="570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ru-RU" sz="2400" dirty="0"/>
              <a:t>У циљу очувања здравља  морају се </a:t>
            </a:r>
            <a:r>
              <a:rPr lang="ru-RU" sz="2400" dirty="0" smtClean="0"/>
              <a:t>поштовати </a:t>
            </a:r>
            <a:r>
              <a:rPr lang="ru-RU" sz="2400" dirty="0"/>
              <a:t>прописане мере. </a:t>
            </a:r>
            <a:endParaRPr lang="sr-Latn-RS" sz="2400" dirty="0"/>
          </a:p>
          <a:p>
            <a:r>
              <a:rPr lang="ru-RU" sz="2400" dirty="0"/>
              <a:t>Децу у школском дворишту дочекују учитељи и наставници. </a:t>
            </a:r>
            <a:endParaRPr lang="sr-Latn-RS" sz="2400" dirty="0"/>
          </a:p>
          <a:p>
            <a:r>
              <a:rPr lang="ru-RU" sz="2400" b="1" dirty="0"/>
              <a:t>Деца морају имати маске које обезбеђују родитељи. </a:t>
            </a:r>
            <a:endParaRPr lang="sr-Latn-RS" sz="2400" dirty="0"/>
          </a:p>
          <a:p>
            <a:r>
              <a:rPr lang="en-US" sz="2400" dirty="0" err="1" smtClean="0"/>
              <a:t>Маску</a:t>
            </a:r>
            <a:r>
              <a:rPr lang="en-US" sz="2400" dirty="0" smtClean="0"/>
              <a:t> </a:t>
            </a:r>
            <a:r>
              <a:rPr lang="en-US" sz="2400" dirty="0" err="1"/>
              <a:t>ученик</a:t>
            </a:r>
            <a:r>
              <a:rPr lang="en-US" sz="2400" dirty="0"/>
              <a:t> </a:t>
            </a:r>
            <a:r>
              <a:rPr lang="en-US" sz="2400" dirty="0" err="1"/>
              <a:t>треба</a:t>
            </a:r>
            <a:r>
              <a:rPr lang="en-US" sz="2400" dirty="0"/>
              <a:t> </a:t>
            </a:r>
            <a:r>
              <a:rPr lang="en-US" sz="2400" dirty="0" err="1"/>
              <a:t>да</a:t>
            </a:r>
            <a:r>
              <a:rPr lang="en-US" sz="2400" dirty="0"/>
              <a:t> </a:t>
            </a:r>
            <a:r>
              <a:rPr lang="en-US" sz="2400" dirty="0" err="1"/>
              <a:t>носи</a:t>
            </a:r>
            <a:r>
              <a:rPr lang="en-US" sz="2400" dirty="0"/>
              <a:t> </a:t>
            </a:r>
            <a:r>
              <a:rPr lang="en-US" sz="2400" dirty="0" err="1"/>
              <a:t>при</a:t>
            </a:r>
            <a:r>
              <a:rPr lang="en-US" sz="2400" dirty="0"/>
              <a:t> </a:t>
            </a:r>
            <a:r>
              <a:rPr lang="en-US" sz="2400" dirty="0" err="1"/>
              <a:t>уласку</a:t>
            </a:r>
            <a:r>
              <a:rPr lang="en-US" sz="2400" dirty="0"/>
              <a:t> у </a:t>
            </a:r>
            <a:r>
              <a:rPr lang="en-US" sz="2400" dirty="0" err="1"/>
              <a:t>школу</a:t>
            </a:r>
            <a:r>
              <a:rPr lang="en-US" sz="2400" dirty="0"/>
              <a:t> </a:t>
            </a:r>
            <a:r>
              <a:rPr lang="en-US" sz="2400" dirty="0" err="1"/>
              <a:t>па</a:t>
            </a:r>
            <a:r>
              <a:rPr lang="en-US" sz="2400" dirty="0"/>
              <a:t> </a:t>
            </a:r>
            <a:r>
              <a:rPr lang="en-US" sz="2400" dirty="0" err="1"/>
              <a:t>све</a:t>
            </a:r>
            <a:r>
              <a:rPr lang="en-US" sz="2400" dirty="0"/>
              <a:t> </a:t>
            </a:r>
            <a:r>
              <a:rPr lang="en-US" sz="2400" dirty="0" err="1"/>
              <a:t>до</a:t>
            </a:r>
            <a:r>
              <a:rPr lang="en-US" sz="2400" dirty="0"/>
              <a:t> </a:t>
            </a:r>
            <a:r>
              <a:rPr lang="en-US" sz="2400" dirty="0" err="1"/>
              <a:t>доласка</a:t>
            </a:r>
            <a:r>
              <a:rPr lang="en-US" sz="2400" dirty="0"/>
              <a:t> </a:t>
            </a:r>
            <a:r>
              <a:rPr lang="en-US" sz="2400" dirty="0" err="1"/>
              <a:t>до</a:t>
            </a:r>
            <a:r>
              <a:rPr lang="en-US" sz="2400" dirty="0"/>
              <a:t> </a:t>
            </a:r>
            <a:r>
              <a:rPr lang="en-US" sz="2400" dirty="0" err="1"/>
              <a:t>своје</a:t>
            </a:r>
            <a:r>
              <a:rPr lang="en-US" sz="2400" dirty="0"/>
              <a:t> </a:t>
            </a:r>
            <a:r>
              <a:rPr lang="en-US" sz="2400" dirty="0" err="1"/>
              <a:t>клупе</a:t>
            </a:r>
            <a:r>
              <a:rPr lang="en-US" sz="2400" dirty="0"/>
              <a:t>. </a:t>
            </a:r>
            <a:endParaRPr lang="sr-Latn-RS" sz="2400" dirty="0"/>
          </a:p>
          <a:p>
            <a:r>
              <a:rPr lang="en-US" sz="2400" dirty="0" err="1" smtClean="0"/>
              <a:t>Маска</a:t>
            </a:r>
            <a:r>
              <a:rPr lang="en-US" sz="2400" dirty="0" smtClean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обавезно</a:t>
            </a:r>
            <a:r>
              <a:rPr lang="en-US" sz="2400" dirty="0"/>
              <a:t> </a:t>
            </a:r>
            <a:r>
              <a:rPr lang="en-US" sz="2400" dirty="0" err="1"/>
              <a:t>користи</a:t>
            </a:r>
            <a:r>
              <a:rPr lang="en-US" sz="2400" dirty="0"/>
              <a:t> и </a:t>
            </a:r>
            <a:r>
              <a:rPr lang="en-US" sz="2400" dirty="0" err="1"/>
              <a:t>приликом</a:t>
            </a:r>
            <a:r>
              <a:rPr lang="en-US" sz="2400" dirty="0"/>
              <a:t> </a:t>
            </a:r>
            <a:r>
              <a:rPr lang="en-US" sz="2400" dirty="0" err="1"/>
              <a:t>одговарања</a:t>
            </a:r>
            <a:r>
              <a:rPr lang="en-US" sz="2400" dirty="0"/>
              <a:t> и </a:t>
            </a:r>
            <a:r>
              <a:rPr lang="en-US" sz="2400" dirty="0" err="1"/>
              <a:t>сваког</a:t>
            </a:r>
            <a:r>
              <a:rPr lang="en-US" sz="2400" dirty="0"/>
              <a:t> </a:t>
            </a:r>
            <a:r>
              <a:rPr lang="en-US" sz="2400" dirty="0" err="1"/>
              <a:t>разговора</a:t>
            </a:r>
            <a:r>
              <a:rPr lang="en-US" sz="2400" dirty="0"/>
              <a:t>.</a:t>
            </a:r>
            <a:endParaRPr lang="sr-Latn-RS" sz="2400" dirty="0"/>
          </a:p>
          <a:p>
            <a:r>
              <a:rPr lang="en-US" sz="2400" dirty="0" err="1" smtClean="0"/>
              <a:t>Маска</a:t>
            </a:r>
            <a:r>
              <a:rPr lang="en-US" sz="2400" dirty="0" smtClean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обавезно</a:t>
            </a:r>
            <a:r>
              <a:rPr lang="en-US" sz="2400" dirty="0"/>
              <a:t> </a:t>
            </a:r>
            <a:r>
              <a:rPr lang="en-US" sz="2400" dirty="0" err="1"/>
              <a:t>користи</a:t>
            </a:r>
            <a:r>
              <a:rPr lang="en-US" sz="2400" dirty="0"/>
              <a:t> и </a:t>
            </a:r>
            <a:r>
              <a:rPr lang="en-US" sz="2400" dirty="0" err="1"/>
              <a:t>приликом</a:t>
            </a:r>
            <a:r>
              <a:rPr lang="en-US" sz="2400" dirty="0"/>
              <a:t> </a:t>
            </a:r>
            <a:r>
              <a:rPr lang="en-US" sz="2400" dirty="0" err="1"/>
              <a:t>било</a:t>
            </a:r>
            <a:r>
              <a:rPr lang="en-US" sz="2400" dirty="0"/>
              <a:t> </a:t>
            </a:r>
            <a:r>
              <a:rPr lang="en-US" sz="2400" dirty="0" err="1"/>
              <a:t>којег</a:t>
            </a:r>
            <a:r>
              <a:rPr lang="en-US" sz="2400" dirty="0"/>
              <a:t> </a:t>
            </a:r>
            <a:r>
              <a:rPr lang="en-US" sz="2400" dirty="0" err="1"/>
              <a:t>кретања</a:t>
            </a:r>
            <a:r>
              <a:rPr lang="en-US" sz="2400" dirty="0"/>
              <a:t> </a:t>
            </a:r>
            <a:r>
              <a:rPr lang="en-US" sz="2400" dirty="0" err="1"/>
              <a:t>ван</a:t>
            </a:r>
            <a:r>
              <a:rPr lang="en-US" sz="2400" dirty="0"/>
              <a:t> </a:t>
            </a:r>
            <a:r>
              <a:rPr lang="en-US" sz="2400" dirty="0" err="1"/>
              <a:t>клупе</a:t>
            </a:r>
            <a:r>
              <a:rPr lang="en-US" sz="2400" dirty="0"/>
              <a:t>, </a:t>
            </a:r>
            <a:r>
              <a:rPr lang="en-US" sz="2400" dirty="0" err="1"/>
              <a:t>приликом</a:t>
            </a:r>
            <a:r>
              <a:rPr lang="en-US" sz="2400" dirty="0"/>
              <a:t> </a:t>
            </a:r>
            <a:r>
              <a:rPr lang="en-US" sz="2400" dirty="0" err="1"/>
              <a:t>одласка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одмор</a:t>
            </a:r>
            <a:r>
              <a:rPr lang="en-US" sz="2400" dirty="0"/>
              <a:t> </a:t>
            </a:r>
            <a:r>
              <a:rPr lang="en-US" sz="2400" dirty="0" err="1"/>
              <a:t>или</a:t>
            </a:r>
            <a:r>
              <a:rPr lang="en-US" sz="2400" dirty="0"/>
              <a:t> </a:t>
            </a:r>
            <a:r>
              <a:rPr lang="en-US" sz="2400" dirty="0" err="1"/>
              <a:t>тоалет</a:t>
            </a:r>
            <a:r>
              <a:rPr lang="en-US" sz="2400" dirty="0"/>
              <a:t>. </a:t>
            </a:r>
            <a:r>
              <a:rPr lang="en-US" sz="2400" dirty="0" err="1"/>
              <a:t>Током</a:t>
            </a:r>
            <a:r>
              <a:rPr lang="en-US" sz="2400" dirty="0"/>
              <a:t> </a:t>
            </a:r>
            <a:r>
              <a:rPr lang="en-US" sz="2400" dirty="0" err="1"/>
              <a:t>боравка</a:t>
            </a:r>
            <a:r>
              <a:rPr lang="en-US" sz="2400" dirty="0"/>
              <a:t> у </a:t>
            </a:r>
            <a:r>
              <a:rPr lang="en-US" sz="2400" dirty="0" err="1"/>
              <a:t>школи</a:t>
            </a:r>
            <a:r>
              <a:rPr lang="en-US" sz="2400" dirty="0"/>
              <a:t> </a:t>
            </a:r>
            <a:r>
              <a:rPr lang="en-US" sz="2400" dirty="0" err="1"/>
              <a:t>могуће</a:t>
            </a:r>
            <a:r>
              <a:rPr lang="en-US" sz="2400" dirty="0"/>
              <a:t> </a:t>
            </a:r>
            <a:r>
              <a:rPr lang="en-US" sz="2400" dirty="0" err="1"/>
              <a:t>је</a:t>
            </a:r>
            <a:r>
              <a:rPr lang="en-US" sz="2400" dirty="0"/>
              <a:t> </a:t>
            </a:r>
            <a:r>
              <a:rPr lang="en-US" sz="2400" dirty="0" err="1"/>
              <a:t>да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користи</a:t>
            </a:r>
            <a:r>
              <a:rPr lang="en-US" sz="2400" dirty="0"/>
              <a:t> </a:t>
            </a:r>
            <a:r>
              <a:rPr lang="en-US" sz="2400" dirty="0" err="1"/>
              <a:t>било</a:t>
            </a:r>
            <a:r>
              <a:rPr lang="en-US" sz="2400" dirty="0"/>
              <a:t> </a:t>
            </a:r>
            <a:r>
              <a:rPr lang="en-US" sz="2400" dirty="0" err="1"/>
              <a:t>која</a:t>
            </a:r>
            <a:r>
              <a:rPr lang="en-US" sz="2400" dirty="0"/>
              <a:t> </a:t>
            </a:r>
            <a:r>
              <a:rPr lang="en-US" sz="2400" dirty="0" err="1"/>
              <a:t>маска</a:t>
            </a:r>
            <a:r>
              <a:rPr lang="en-US" sz="2400" dirty="0"/>
              <a:t> (</a:t>
            </a:r>
            <a:r>
              <a:rPr lang="en-US" sz="2400" dirty="0" err="1"/>
              <a:t>хируршка</a:t>
            </a:r>
            <a:r>
              <a:rPr lang="en-US" sz="2400" dirty="0"/>
              <a:t>, </a:t>
            </a:r>
            <a:r>
              <a:rPr lang="en-US" sz="2400" dirty="0" err="1"/>
              <a:t>епидемиолошка</a:t>
            </a:r>
            <a:r>
              <a:rPr lang="en-US" sz="2400" dirty="0"/>
              <a:t> </a:t>
            </a:r>
            <a:r>
              <a:rPr lang="en-US" sz="2400" dirty="0" err="1"/>
              <a:t>или</a:t>
            </a:r>
            <a:r>
              <a:rPr lang="en-US" sz="2400" dirty="0"/>
              <a:t> </a:t>
            </a:r>
            <a:r>
              <a:rPr lang="en-US" sz="2400" dirty="0" err="1"/>
              <a:t>платнена</a:t>
            </a:r>
            <a:r>
              <a:rPr lang="en-US" sz="2400" dirty="0"/>
              <a:t>), </a:t>
            </a:r>
            <a:r>
              <a:rPr lang="en-US" sz="2400" dirty="0" err="1"/>
              <a:t>али</a:t>
            </a:r>
            <a:r>
              <a:rPr lang="en-US" sz="2400" dirty="0"/>
              <a:t> </a:t>
            </a:r>
            <a:r>
              <a:rPr lang="en-US" sz="2400" dirty="0" err="1"/>
              <a:t>она</a:t>
            </a:r>
            <a:r>
              <a:rPr lang="en-US" sz="2400" dirty="0"/>
              <a:t> </a:t>
            </a:r>
            <a:r>
              <a:rPr lang="en-US" sz="2400" dirty="0" err="1"/>
              <a:t>треба</a:t>
            </a:r>
            <a:r>
              <a:rPr lang="en-US" sz="2400" dirty="0"/>
              <a:t> </a:t>
            </a:r>
            <a:r>
              <a:rPr lang="en-US" sz="2400" dirty="0" err="1"/>
              <a:t>да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користи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исправан</a:t>
            </a:r>
            <a:r>
              <a:rPr lang="en-US" sz="2400" dirty="0"/>
              <a:t> </a:t>
            </a:r>
            <a:r>
              <a:rPr lang="en-US" sz="2400" dirty="0" err="1"/>
              <a:t>начин</a:t>
            </a:r>
            <a:r>
              <a:rPr lang="en-US" sz="2400" dirty="0"/>
              <a:t> </a:t>
            </a:r>
            <a:r>
              <a:rPr lang="en-US" sz="2400" dirty="0" err="1"/>
              <a:t>тако</a:t>
            </a:r>
            <a:r>
              <a:rPr lang="en-US" sz="2400" dirty="0"/>
              <a:t> </a:t>
            </a:r>
            <a:r>
              <a:rPr lang="en-US" sz="2400" dirty="0" err="1"/>
              <a:t>да</a:t>
            </a:r>
            <a:r>
              <a:rPr lang="en-US" sz="2400" dirty="0"/>
              <a:t> </a:t>
            </a:r>
            <a:r>
              <a:rPr lang="en-US" sz="2400" dirty="0" err="1"/>
              <a:t>покрива</a:t>
            </a:r>
            <a:r>
              <a:rPr lang="en-US" sz="2400" dirty="0"/>
              <a:t> </a:t>
            </a:r>
            <a:r>
              <a:rPr lang="en-US" sz="2400" dirty="0" err="1"/>
              <a:t>нос</a:t>
            </a:r>
            <a:r>
              <a:rPr lang="en-US" sz="2400" dirty="0"/>
              <a:t> и </a:t>
            </a:r>
            <a:r>
              <a:rPr lang="en-US" sz="2400" dirty="0" err="1"/>
              <a:t>уста</a:t>
            </a:r>
            <a:r>
              <a:rPr lang="sr-Cyrl-RS" sz="2400" dirty="0"/>
              <a:t>.</a:t>
            </a:r>
          </a:p>
          <a:p>
            <a:pPr>
              <a:buFont typeface="Arial" panose="020B0604020202020204" pitchFamily="34" charset="0"/>
              <a:buNone/>
            </a:pPr>
            <a:r>
              <a:rPr lang="sr-Cyrl-RS" altLang="sr-Latn-RS" sz="2400" dirty="0"/>
              <a:t> </a:t>
            </a:r>
            <a:r>
              <a:rPr lang="sr-Cyrl-RS" altLang="sr-Latn-RS" sz="2400" b="1" dirty="0"/>
              <a:t>У клупи седи по један ученик.</a:t>
            </a:r>
            <a:endParaRPr lang="ru-RU" altLang="sr-Latn-RS" sz="2400" b="1" dirty="0"/>
          </a:p>
        </p:txBody>
      </p:sp>
      <p:sp>
        <p:nvSpPr>
          <p:cNvPr id="13315" name="TextBox 2"/>
          <p:cNvSpPr txBox="1">
            <a:spLocks noChangeArrowheads="1"/>
          </p:cNvSpPr>
          <p:nvPr/>
        </p:nvSpPr>
        <p:spPr bwMode="auto">
          <a:xfrm>
            <a:off x="755650" y="165100"/>
            <a:ext cx="6492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r-Latn-RS" b="1"/>
              <a:t>МЕРЕ ЗАШТИТЕ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ChangeArrowheads="1"/>
          </p:cNvSpPr>
          <p:nvPr/>
        </p:nvSpPr>
        <p:spPr bwMode="auto">
          <a:xfrm>
            <a:off x="558800" y="209550"/>
            <a:ext cx="7937500" cy="6124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r-Latn-RS" b="1" dirty="0"/>
              <a:t>МЕРЕ ЗАШТИТЕ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sr-Latn-RS" sz="2400" b="1" dirty="0" err="1"/>
              <a:t>Одржавање</a:t>
            </a:r>
            <a:r>
              <a:rPr lang="en-US" altLang="sr-Latn-RS" sz="2400" b="1" dirty="0"/>
              <a:t> </a:t>
            </a:r>
            <a:r>
              <a:rPr lang="en-US" altLang="sr-Latn-RS" sz="2400" b="1" dirty="0" err="1"/>
              <a:t>физичке</a:t>
            </a:r>
            <a:r>
              <a:rPr lang="en-US" altLang="sr-Latn-RS" sz="2400" b="1" dirty="0"/>
              <a:t> </a:t>
            </a:r>
            <a:r>
              <a:rPr lang="en-US" altLang="sr-Latn-RS" sz="2400" b="1" dirty="0" err="1"/>
              <a:t>дистанце</a:t>
            </a:r>
            <a:r>
              <a:rPr lang="en-US" altLang="sr-Latn-RS" sz="2400" b="1" dirty="0"/>
              <a:t> у </a:t>
            </a:r>
            <a:r>
              <a:rPr lang="en-US" altLang="sr-Latn-RS" sz="2400" b="1" dirty="0" err="1"/>
              <a:t>затвореном</a:t>
            </a:r>
            <a:r>
              <a:rPr lang="en-US" altLang="sr-Latn-RS" sz="2400" b="1" dirty="0"/>
              <a:t> </a:t>
            </a:r>
            <a:r>
              <a:rPr lang="en-US" altLang="sr-Latn-RS" sz="2400" b="1" dirty="0" err="1"/>
              <a:t>простору</a:t>
            </a:r>
            <a:r>
              <a:rPr lang="sr-Cyrl-RS" altLang="sr-Latn-RS" sz="2400" b="1" dirty="0"/>
              <a:t> </a:t>
            </a:r>
            <a:r>
              <a:rPr lang="sr-Cyrl-RS" altLang="sr-Latn-RS" sz="2400" b="1" dirty="0" smtClean="0"/>
              <a:t>(1,5 метар)</a:t>
            </a:r>
            <a:endParaRPr lang="en-US" altLang="sr-Latn-RS" sz="2400" b="1" dirty="0"/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sr-Latn-RS" sz="2400" b="1" dirty="0" err="1"/>
              <a:t>Прање</a:t>
            </a:r>
            <a:r>
              <a:rPr lang="en-US" altLang="sr-Latn-RS" sz="2400" b="1" dirty="0"/>
              <a:t> и </a:t>
            </a:r>
            <a:r>
              <a:rPr lang="en-US" altLang="sr-Latn-RS" sz="2400" b="1" dirty="0" err="1"/>
              <a:t>дезинфиковање</a:t>
            </a:r>
            <a:r>
              <a:rPr lang="en-US" altLang="sr-Latn-RS" sz="2400" b="1" dirty="0"/>
              <a:t> </a:t>
            </a:r>
            <a:r>
              <a:rPr lang="en-US" altLang="sr-Latn-RS" sz="2400" b="1" dirty="0" err="1"/>
              <a:t>руку</a:t>
            </a:r>
            <a:r>
              <a:rPr lang="en-US" altLang="sr-Latn-RS" sz="2400" b="1" dirty="0"/>
              <a:t> у </a:t>
            </a:r>
            <a:r>
              <a:rPr lang="en-US" altLang="sr-Latn-RS" sz="2400" b="1" dirty="0" err="1"/>
              <a:t>просторијама</a:t>
            </a:r>
            <a:r>
              <a:rPr lang="en-US" altLang="sr-Latn-RS" sz="2400" b="1" dirty="0"/>
              <a:t> </a:t>
            </a:r>
            <a:r>
              <a:rPr lang="en-US" altLang="sr-Latn-RS" sz="2400" b="1" dirty="0" err="1"/>
              <a:t>школе</a:t>
            </a:r>
            <a:r>
              <a:rPr lang="en-US" altLang="sr-Latn-RS" sz="2400" b="1" dirty="0"/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r-Latn-RS" sz="2400" dirty="0"/>
              <a:t>• </a:t>
            </a:r>
            <a:r>
              <a:rPr lang="en-US" altLang="sr-Latn-RS" sz="2400" dirty="0" err="1"/>
              <a:t>Како</a:t>
            </a:r>
            <a:r>
              <a:rPr lang="en-US" altLang="sr-Latn-RS" sz="2400" dirty="0"/>
              <a:t>?                                                                                                                                                                                            </a:t>
            </a:r>
            <a:r>
              <a:rPr lang="en-US" altLang="sr-Latn-RS" sz="2400" dirty="0" err="1"/>
              <a:t>Хигијенски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исправном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водом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за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пиће</a:t>
            </a:r>
            <a:r>
              <a:rPr lang="en-US" altLang="sr-Latn-RS" sz="2400" dirty="0"/>
              <a:t> и </a:t>
            </a:r>
            <a:r>
              <a:rPr lang="en-US" altLang="sr-Latn-RS" sz="2400" dirty="0" err="1"/>
              <a:t>сапуном</a:t>
            </a:r>
            <a:r>
              <a:rPr lang="en-US" altLang="sr-Latn-RS" sz="2400" dirty="0"/>
              <a:t> у </a:t>
            </a:r>
            <a:r>
              <a:rPr lang="en-US" altLang="sr-Latn-RS" sz="2400" dirty="0" err="1"/>
              <a:t>трајању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од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најмање</a:t>
            </a:r>
            <a:r>
              <a:rPr lang="en-US" altLang="sr-Latn-RS" sz="2400" dirty="0"/>
              <a:t> 20 </a:t>
            </a:r>
            <a:r>
              <a:rPr lang="en-US" altLang="sr-Latn-RS" sz="2400" dirty="0" err="1"/>
              <a:t>секунди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или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употребом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дезинфекционог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средства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на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бази</a:t>
            </a:r>
            <a:r>
              <a:rPr lang="en-US" altLang="sr-Latn-RS" sz="2400" dirty="0"/>
              <a:t> 70% </a:t>
            </a:r>
            <a:r>
              <a:rPr lang="en-US" altLang="sr-Latn-RS" sz="2400" dirty="0" err="1"/>
              <a:t>алкохола</a:t>
            </a:r>
            <a:r>
              <a:rPr lang="en-US" altLang="sr-Latn-RS" sz="2400" dirty="0"/>
              <a:t>.  </a:t>
            </a:r>
            <a:r>
              <a:rPr lang="en-US" altLang="sr-Latn-RS" sz="2400" dirty="0" err="1"/>
              <a:t>Дезинфекција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руку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средствима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на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бази</a:t>
            </a:r>
            <a:r>
              <a:rPr lang="en-US" altLang="sr-Latn-RS" sz="2400" dirty="0"/>
              <a:t> 70% </a:t>
            </a:r>
            <a:r>
              <a:rPr lang="en-US" altLang="sr-Latn-RS" sz="2400" dirty="0" err="1"/>
              <a:t>алкохола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не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може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заменити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прање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руку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водом</a:t>
            </a:r>
            <a:r>
              <a:rPr lang="en-US" altLang="sr-Latn-RS" sz="2400" dirty="0"/>
              <a:t> и </a:t>
            </a:r>
            <a:r>
              <a:rPr lang="en-US" altLang="sr-Latn-RS" sz="2400" dirty="0" err="1"/>
              <a:t>сапуном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уколико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су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руке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видно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запрљане</a:t>
            </a:r>
            <a:r>
              <a:rPr lang="en-US" altLang="sr-Latn-RS" sz="2400" dirty="0"/>
              <a:t>. </a:t>
            </a:r>
            <a:r>
              <a:rPr lang="en-US" altLang="sr-Latn-RS" sz="2400" dirty="0" err="1"/>
              <a:t>После</a:t>
            </a:r>
            <a:r>
              <a:rPr lang="en-US" altLang="sr-Latn-RS" sz="2400" dirty="0"/>
              <a:t> 3 </a:t>
            </a:r>
            <a:r>
              <a:rPr lang="en-US" altLang="sr-Latn-RS" sz="2400" dirty="0" err="1"/>
              <a:t>до</a:t>
            </a:r>
            <a:r>
              <a:rPr lang="en-US" altLang="sr-Latn-RS" sz="2400" dirty="0"/>
              <a:t> 4 </a:t>
            </a:r>
            <a:r>
              <a:rPr lang="en-US" altLang="sr-Latn-RS" sz="2400" dirty="0" err="1"/>
              <a:t>извршених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дезинфекција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руку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обавезно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опрати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руке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водом</a:t>
            </a:r>
            <a:r>
              <a:rPr lang="en-US" altLang="sr-Latn-RS" sz="2400" dirty="0"/>
              <a:t> и </a:t>
            </a:r>
            <a:r>
              <a:rPr lang="en-US" altLang="sr-Latn-RS" sz="2400" dirty="0" err="1"/>
              <a:t>сапуном</a:t>
            </a:r>
            <a:r>
              <a:rPr lang="en-US" altLang="sr-Latn-RS" sz="2400" dirty="0"/>
              <a:t>. </a:t>
            </a:r>
            <a:r>
              <a:rPr lang="en-US" altLang="sr-Latn-RS" sz="2400" dirty="0" err="1"/>
              <a:t>Демонстрацијом</a:t>
            </a:r>
            <a:r>
              <a:rPr lang="en-US" altLang="sr-Latn-RS" sz="2400" dirty="0"/>
              <a:t> и </a:t>
            </a:r>
            <a:r>
              <a:rPr lang="en-US" altLang="sr-Latn-RS" sz="2400" dirty="0" err="1"/>
              <a:t>постављањем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постера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као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подсетника</a:t>
            </a:r>
            <a:r>
              <a:rPr lang="en-US" altLang="sr-Latn-RS" sz="2400" dirty="0"/>
              <a:t> о </a:t>
            </a:r>
            <a:r>
              <a:rPr lang="en-US" altLang="sr-Latn-RS" sz="2400" dirty="0" err="1"/>
              <a:t>правилном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прању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руку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на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свим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местима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где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се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руке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перу</a:t>
            </a:r>
            <a:r>
              <a:rPr lang="en-US" altLang="sr-Latn-RS" sz="2400" dirty="0"/>
              <a:t>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r-Latn-RS" sz="2400" b="1" dirty="0"/>
              <a:t>- </a:t>
            </a:r>
            <a:r>
              <a:rPr lang="en-US" altLang="sr-Latn-RS" sz="2400" b="1" dirty="0" err="1"/>
              <a:t>Ученици</a:t>
            </a:r>
            <a:r>
              <a:rPr lang="en-US" altLang="sr-Latn-RS" sz="2400" b="1" dirty="0"/>
              <a:t> </a:t>
            </a:r>
            <a:r>
              <a:rPr lang="en-US" altLang="sr-Latn-RS" sz="2400" b="1" dirty="0" err="1"/>
              <a:t>неће</a:t>
            </a:r>
            <a:r>
              <a:rPr lang="en-US" altLang="sr-Latn-RS" sz="2400" b="1" dirty="0"/>
              <a:t> </a:t>
            </a:r>
            <a:r>
              <a:rPr lang="en-US" altLang="sr-Latn-RS" sz="2400" b="1" dirty="0" err="1"/>
              <a:t>мењати</a:t>
            </a:r>
            <a:r>
              <a:rPr lang="en-US" altLang="sr-Latn-RS" sz="2400" b="1" dirty="0"/>
              <a:t> </a:t>
            </a:r>
            <a:r>
              <a:rPr lang="en-US" altLang="sr-Latn-RS" sz="2400" b="1" dirty="0" err="1"/>
              <a:t>учионицу</a:t>
            </a:r>
            <a:r>
              <a:rPr lang="sr-Cyrl-RS" altLang="sr-Latn-RS" sz="2400" b="1" dirty="0"/>
              <a:t> </a:t>
            </a:r>
            <a:r>
              <a:rPr lang="sr-Cyrl-RS" altLang="sr-Latn-RS" sz="2400" dirty="0"/>
              <a:t>(на вратима учионице обележено је које ће одељење бити у којој учионици</a:t>
            </a:r>
            <a:r>
              <a:rPr lang="sr-Cyrl-RS" altLang="sr-Latn-RS" sz="2400" dirty="0" smtClean="0"/>
              <a:t>)</a:t>
            </a:r>
            <a:r>
              <a:rPr lang="en-US" altLang="sr-Latn-RS" sz="2400" b="1" dirty="0" smtClean="0"/>
              <a:t>.</a:t>
            </a:r>
            <a:r>
              <a:rPr lang="sr-Cyrl-RS" altLang="sr-Latn-RS" sz="2400" b="1" dirty="0" smtClean="0"/>
              <a:t> </a:t>
            </a:r>
            <a:endParaRPr lang="en-US" altLang="sr-Latn-R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</TotalTime>
  <Words>600</Words>
  <Application>Microsoft Office PowerPoint</Application>
  <PresentationFormat>On-screen Show (4:3)</PresentationFormat>
  <Paragraphs>62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ОШ „Јулијана Ћатић“ Страгари</vt:lpstr>
      <vt:lpstr>Slide 2</vt:lpstr>
      <vt:lpstr>Slide 3</vt:lpstr>
      <vt:lpstr>ОНЛАЈН НАСТАВА</vt:lpstr>
      <vt:lpstr>Slide 5</vt:lpstr>
      <vt:lpstr>Slide 6</vt:lpstr>
      <vt:lpstr>Slide 7</vt:lpstr>
      <vt:lpstr>Slide 8</vt:lpstr>
      <vt:lpstr>Slide 9</vt:lpstr>
      <vt:lpstr>Slide 10</vt:lpstr>
      <vt:lpstr>ДОДАТНА ОБАВЕШТЕЊА</vt:lpstr>
      <vt:lpstr>Slide 12</vt:lpstr>
    </vt:vector>
  </TitlesOfParts>
  <Company>Ceca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ОШ „Јулијана Ћатић“ Страгари</dc:title>
  <dc:creator>Ceca</dc:creator>
  <cp:lastModifiedBy>Goran Z</cp:lastModifiedBy>
  <cp:revision>4</cp:revision>
  <dcterms:created xsi:type="dcterms:W3CDTF">2019-02-07T17:04:34Z</dcterms:created>
  <dcterms:modified xsi:type="dcterms:W3CDTF">2021-01-14T12:11:14Z</dcterms:modified>
</cp:coreProperties>
</file>